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3"/>
  </p:notesMasterIdLst>
  <p:sldIdLst>
    <p:sldId id="364" r:id="rId2"/>
    <p:sldId id="461" r:id="rId3"/>
    <p:sldId id="391" r:id="rId4"/>
    <p:sldId id="481" r:id="rId5"/>
    <p:sldId id="392" r:id="rId6"/>
    <p:sldId id="393" r:id="rId7"/>
    <p:sldId id="459" r:id="rId8"/>
    <p:sldId id="486" r:id="rId9"/>
    <p:sldId id="487" r:id="rId10"/>
    <p:sldId id="488" r:id="rId11"/>
    <p:sldId id="489" r:id="rId12"/>
    <p:sldId id="490" r:id="rId13"/>
    <p:sldId id="491" r:id="rId14"/>
    <p:sldId id="492" r:id="rId15"/>
    <p:sldId id="493" r:id="rId16"/>
    <p:sldId id="494" r:id="rId17"/>
    <p:sldId id="495" r:id="rId18"/>
    <p:sldId id="496" r:id="rId19"/>
    <p:sldId id="497" r:id="rId20"/>
    <p:sldId id="498" r:id="rId21"/>
    <p:sldId id="499" r:id="rId22"/>
    <p:sldId id="500" r:id="rId23"/>
    <p:sldId id="501" r:id="rId24"/>
    <p:sldId id="502" r:id="rId25"/>
    <p:sldId id="503" r:id="rId26"/>
    <p:sldId id="504" r:id="rId27"/>
    <p:sldId id="505" r:id="rId28"/>
    <p:sldId id="506" r:id="rId29"/>
    <p:sldId id="507" r:id="rId30"/>
    <p:sldId id="508" r:id="rId31"/>
    <p:sldId id="509" r:id="rId32"/>
    <p:sldId id="510" r:id="rId33"/>
    <p:sldId id="511" r:id="rId34"/>
    <p:sldId id="512" r:id="rId35"/>
    <p:sldId id="513" r:id="rId36"/>
    <p:sldId id="514" r:id="rId37"/>
    <p:sldId id="515" r:id="rId38"/>
    <p:sldId id="516" r:id="rId39"/>
    <p:sldId id="517" r:id="rId40"/>
    <p:sldId id="518" r:id="rId41"/>
    <p:sldId id="519" r:id="rId42"/>
    <p:sldId id="520" r:id="rId43"/>
    <p:sldId id="521" r:id="rId44"/>
    <p:sldId id="522" r:id="rId45"/>
    <p:sldId id="523" r:id="rId46"/>
    <p:sldId id="524" r:id="rId47"/>
    <p:sldId id="525" r:id="rId48"/>
    <p:sldId id="526" r:id="rId49"/>
    <p:sldId id="527" r:id="rId50"/>
    <p:sldId id="528" r:id="rId51"/>
    <p:sldId id="529" r:id="rId52"/>
    <p:sldId id="530" r:id="rId53"/>
    <p:sldId id="531" r:id="rId54"/>
    <p:sldId id="532" r:id="rId55"/>
    <p:sldId id="533" r:id="rId56"/>
    <p:sldId id="534" r:id="rId57"/>
    <p:sldId id="535" r:id="rId58"/>
    <p:sldId id="536" r:id="rId59"/>
    <p:sldId id="537" r:id="rId60"/>
    <p:sldId id="538" r:id="rId61"/>
    <p:sldId id="539" r:id="rId62"/>
    <p:sldId id="540" r:id="rId63"/>
    <p:sldId id="541" r:id="rId64"/>
    <p:sldId id="542" r:id="rId65"/>
    <p:sldId id="543" r:id="rId66"/>
    <p:sldId id="544" r:id="rId67"/>
    <p:sldId id="545" r:id="rId68"/>
    <p:sldId id="546" r:id="rId69"/>
    <p:sldId id="547" r:id="rId70"/>
    <p:sldId id="548" r:id="rId71"/>
    <p:sldId id="549" r:id="rId72"/>
    <p:sldId id="550" r:id="rId73"/>
    <p:sldId id="551" r:id="rId74"/>
    <p:sldId id="552" r:id="rId75"/>
    <p:sldId id="553" r:id="rId76"/>
    <p:sldId id="554" r:id="rId77"/>
    <p:sldId id="555" r:id="rId78"/>
    <p:sldId id="556" r:id="rId79"/>
    <p:sldId id="557" r:id="rId80"/>
    <p:sldId id="558" r:id="rId81"/>
    <p:sldId id="559" r:id="rId82"/>
    <p:sldId id="560" r:id="rId83"/>
    <p:sldId id="561" r:id="rId84"/>
    <p:sldId id="562" r:id="rId85"/>
    <p:sldId id="563" r:id="rId86"/>
    <p:sldId id="564" r:id="rId87"/>
    <p:sldId id="565" r:id="rId88"/>
    <p:sldId id="566" r:id="rId89"/>
    <p:sldId id="567" r:id="rId90"/>
    <p:sldId id="568" r:id="rId91"/>
    <p:sldId id="569" r:id="rId92"/>
    <p:sldId id="570" r:id="rId93"/>
    <p:sldId id="571" r:id="rId94"/>
    <p:sldId id="572" r:id="rId95"/>
    <p:sldId id="573" r:id="rId96"/>
    <p:sldId id="574" r:id="rId97"/>
    <p:sldId id="575" r:id="rId98"/>
    <p:sldId id="576" r:id="rId99"/>
    <p:sldId id="577" r:id="rId100"/>
    <p:sldId id="578" r:id="rId101"/>
    <p:sldId id="579" r:id="rId102"/>
    <p:sldId id="580" r:id="rId103"/>
    <p:sldId id="581" r:id="rId104"/>
    <p:sldId id="582" r:id="rId105"/>
    <p:sldId id="583" r:id="rId106"/>
    <p:sldId id="584" r:id="rId107"/>
    <p:sldId id="585" r:id="rId108"/>
    <p:sldId id="586" r:id="rId109"/>
    <p:sldId id="587" r:id="rId110"/>
    <p:sldId id="588" r:id="rId111"/>
    <p:sldId id="619" r:id="rId112"/>
    <p:sldId id="620" r:id="rId113"/>
    <p:sldId id="621" r:id="rId114"/>
    <p:sldId id="622" r:id="rId115"/>
    <p:sldId id="623" r:id="rId116"/>
    <p:sldId id="624" r:id="rId117"/>
    <p:sldId id="625" r:id="rId118"/>
    <p:sldId id="626" r:id="rId119"/>
    <p:sldId id="627" r:id="rId120"/>
    <p:sldId id="628" r:id="rId121"/>
    <p:sldId id="629" r:id="rId122"/>
    <p:sldId id="630" r:id="rId123"/>
    <p:sldId id="631" r:id="rId124"/>
    <p:sldId id="632" r:id="rId125"/>
    <p:sldId id="633" r:id="rId126"/>
    <p:sldId id="618" r:id="rId127"/>
    <p:sldId id="616" r:id="rId128"/>
    <p:sldId id="370" r:id="rId129"/>
    <p:sldId id="479" r:id="rId130"/>
    <p:sldId id="462" r:id="rId131"/>
    <p:sldId id="463" r:id="rId132"/>
    <p:sldId id="464" r:id="rId133"/>
    <p:sldId id="465" r:id="rId134"/>
    <p:sldId id="466" r:id="rId135"/>
    <p:sldId id="467" r:id="rId136"/>
    <p:sldId id="468" r:id="rId137"/>
    <p:sldId id="469" r:id="rId138"/>
    <p:sldId id="470" r:id="rId139"/>
    <p:sldId id="471" r:id="rId140"/>
    <p:sldId id="472" r:id="rId141"/>
    <p:sldId id="473" r:id="rId142"/>
    <p:sldId id="474" r:id="rId143"/>
    <p:sldId id="475" r:id="rId144"/>
    <p:sldId id="476" r:id="rId145"/>
    <p:sldId id="477" r:id="rId146"/>
    <p:sldId id="478" r:id="rId147"/>
    <p:sldId id="480" r:id="rId148"/>
    <p:sldId id="482" r:id="rId149"/>
    <p:sldId id="483" r:id="rId150"/>
    <p:sldId id="484" r:id="rId151"/>
    <p:sldId id="485" r:id="rId15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F454"/>
    <a:srgbClr val="FF3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13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B0B0134-EB42-1F48-BFA5-04C1BF99ABBD}" type="datetimeFigureOut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E944D92-2687-0440-9070-4C40AFF53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27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48B8D-DC76-9A43-81AB-7FEE3FED8EDE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B1AB-AE79-6F4D-BFC7-71912AC84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29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41D26-B536-2A4A-8A40-7B26D2B539CD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7490D-E596-1644-A176-284867EB2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8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11EF6-F0C3-BD4D-9A4B-37A5AE212C09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51F11-C27F-554D-B4BF-33AD98214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2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F19A6-CC87-D84A-8619-5BA6BE5825AD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2404E-9908-BD4D-BDF8-CEF1A7E63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4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F3A89-CCCC-1240-B5FF-DBED05CC6A4A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88062-CEC3-144F-AEB9-B1C33E258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8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2D296-4BCE-8143-8CC2-263E4C47C1A3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5F962-593F-6949-BC89-E0473CD9F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97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18F8F-A9D7-2141-A178-15A6345AB1D7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9C1BB-6CBF-0C45-B5AA-70A307EEF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63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413C0-75A7-0940-8A61-A49E722E8E61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E6DBB-FF39-6D40-90BB-1E1D59DA3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68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A88FE-0F87-5A4F-B10B-1B5E5CD0E649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F393D-5118-8147-BFFB-33198A9CB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C52C5-5138-BE41-820F-B3194501F242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756E8-7FAA-5648-9D4A-B0DF57C9A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4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138E9-4849-4140-9662-29BC6670C69F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403DC-996E-EA47-B383-1759EF124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50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64627D2-6F26-DC44-9205-B9471A788A33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75AD0FD-6150-9D43-9D31-EC38BE917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NC 8 2 Energy Keynote.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NC 8 2 Energy Keynote.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82725" y="2559050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NC 8 2 Energy Keynote.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 descr="NC 8 2 Energy Keynote.1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 descr="NC 8 2 Energy Keynote.1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 descr="NC 8 2 Energy Keynote.1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 descr="NC 8 2 Energy Keynote.1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 descr="NC 8 2 Energy Keynote.1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 descr="NC 8 2 Energy Keynote.1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" descr="NC 8 2 Energy Keynote.1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 descr="NC 8 2 Energy Keynote.1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 descr="NC 8 2 Energy Keynote.1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NC 8 2 Energy Keynote.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82725" y="3952875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 descr="NC 8 2 Energy Keynote.1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NC 8 2 Energy Keynote.1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3" descr="NC 8 2 Energy Keynote.1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1" descr="NC 8 2 Energy Keynote.1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 descr="NC 8 2 Energy Keynote.1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 descr="NC 8 2 Energy Keynote.1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 descr="NC 8 2 Energy Keynote.1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 descr="NC 8 2 Energy Keynote.1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 descr="NC 8 2 Energy Keynote.1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" descr="NC 8 2 Energy Keynote.1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NC 8 2 Energy Keynote.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535113" y="4305300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 descr="NC 8 2 Energy Keynote.1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" descr="NC 8 2 Energy Keynote.1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 descr="NC 8 2 Energy Keynote.1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 descr="NC 8 2 Energy Keynote.1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" descr="NC 8 2 Energy Keynote.1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1" descr="NC 8 2 Energy Keynote.1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" descr="NC 8 2 Energy Keynote.1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NC 8 2 Energy Keynote.1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Work</a:t>
            </a:r>
          </a:p>
        </p:txBody>
      </p:sp>
      <p:sp>
        <p:nvSpPr>
          <p:cNvPr id="144387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Energy is often defined as the ability to do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A renewable resource</a:t>
            </a:r>
          </a:p>
        </p:txBody>
      </p:sp>
      <p:sp>
        <p:nvSpPr>
          <p:cNvPr id="145411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What is defined as a resource that can be replaced at a rate equal to or greater than it can be consumed?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NC 8 2 Energy Keynote.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87488" y="4641850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Thermal</a:t>
            </a:r>
          </a:p>
        </p:txBody>
      </p:sp>
      <p:sp>
        <p:nvSpPr>
          <p:cNvPr id="146435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What type of energy refers to moving particles?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Energy transfer</a:t>
            </a:r>
          </a:p>
        </p:txBody>
      </p:sp>
      <p:sp>
        <p:nvSpPr>
          <p:cNvPr id="147459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What is the movement of energy from place to place?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Coal, natural gas, petroleum</a:t>
            </a:r>
          </a:p>
        </p:txBody>
      </p:sp>
      <p:sp>
        <p:nvSpPr>
          <p:cNvPr id="148483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Give an example of a fossil fuel.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Solar, wind, geothermal, hydropower, or ocean energy</a:t>
            </a:r>
          </a:p>
        </p:txBody>
      </p:sp>
      <p:sp>
        <p:nvSpPr>
          <p:cNvPr id="149507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Give an example of a renewable resource.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Expensive and difficult to obtain at times</a:t>
            </a:r>
          </a:p>
        </p:txBody>
      </p:sp>
      <p:sp>
        <p:nvSpPr>
          <p:cNvPr id="150531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What is challenge associated with harnessing renewable energy?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The sun</a:t>
            </a:r>
          </a:p>
        </p:txBody>
      </p:sp>
      <p:sp>
        <p:nvSpPr>
          <p:cNvPr id="151555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What is the original source of energy for life?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ATP</a:t>
            </a:r>
          </a:p>
        </p:txBody>
      </p:sp>
      <p:sp>
        <p:nvSpPr>
          <p:cNvPr id="152579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Cellular respiration produces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Cellular energy</a:t>
            </a:r>
          </a:p>
        </p:txBody>
      </p:sp>
      <p:sp>
        <p:nvSpPr>
          <p:cNvPr id="153603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What is ATP?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Glucose and Oxygen</a:t>
            </a:r>
          </a:p>
        </p:txBody>
      </p:sp>
      <p:sp>
        <p:nvSpPr>
          <p:cNvPr id="154627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What does photosynthesis produce?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Carbohydrates </a:t>
            </a:r>
          </a:p>
        </p:txBody>
      </p:sp>
      <p:sp>
        <p:nvSpPr>
          <p:cNvPr id="155651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We eat food for energy. Which type of food provides the quickest energy source?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NC 8 2 Energy Keynote.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82725" y="2597150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Lipids</a:t>
            </a:r>
          </a:p>
        </p:txBody>
      </p:sp>
      <p:sp>
        <p:nvSpPr>
          <p:cNvPr id="156675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Which type of food provides long-term energy storage?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Prokaryotic</a:t>
            </a:r>
          </a:p>
        </p:txBody>
      </p:sp>
      <p:sp>
        <p:nvSpPr>
          <p:cNvPr id="157699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Which cell type does not have a true nucleus?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Food, water, shelter, cooperation among organisms, etc.</a:t>
            </a:r>
          </a:p>
        </p:txBody>
      </p:sp>
      <p:sp>
        <p:nvSpPr>
          <p:cNvPr id="158723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Give an example of a vital resource for all ecosystems.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Photosynthesis</a:t>
            </a:r>
          </a:p>
        </p:txBody>
      </p:sp>
      <p:sp>
        <p:nvSpPr>
          <p:cNvPr id="159747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What process converts sunlight energy into usable glucose for plants and other producers?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Mitosis</a:t>
            </a:r>
          </a:p>
        </p:txBody>
      </p:sp>
      <p:sp>
        <p:nvSpPr>
          <p:cNvPr id="160771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What is an asexual process that produces identical body cells in an individual?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Producers</a:t>
            </a:r>
          </a:p>
        </p:txBody>
      </p:sp>
      <p:sp>
        <p:nvSpPr>
          <p:cNvPr id="161795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Which type of organism has the greatest amount of energy available to them in the ecosystem in which they live?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At the bottom</a:t>
            </a:r>
          </a:p>
        </p:txBody>
      </p:sp>
      <p:sp>
        <p:nvSpPr>
          <p:cNvPr id="162819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Where is the greatest amount of energy represented in an energy pyramid?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4" descr="Color Backgrounds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A trophic level</a:t>
            </a:r>
          </a:p>
        </p:txBody>
      </p:sp>
      <p:sp>
        <p:nvSpPr>
          <p:cNvPr id="163843" name="TextBox 7"/>
          <p:cNvSpPr txBox="1">
            <a:spLocks noChangeArrowheads="1"/>
          </p:cNvSpPr>
          <p:nvPr/>
        </p:nvSpPr>
        <p:spPr bwMode="auto">
          <a:xfrm>
            <a:off x="546100" y="106362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8CC6"/>
                </a:solidFill>
                <a:latin typeface="Lucida Grande" charset="0"/>
                <a:cs typeface="Lucida Grande" charset="0"/>
              </a:rPr>
              <a:t>A step in a food chain or web is called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3" descr="NC 8 2 Energy Keynote.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1" descr="NC 8 2 Energy Keynote.0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NC 8 2 Energy Keynote.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277938" y="3078163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3" descr="NC 8 2 Energy Keynote.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6977063" y="1250950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752725" y="2130425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05375" y="2981325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6600" y="3871913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13050" y="4721225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0088" y="5649913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1" descr="NC 8 2 Energy Keynote.0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6923088" y="1250950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757488" y="2108200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755900" y="2962275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23088" y="3817938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65425" y="4684713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0550" y="5570538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NC 8 2 Energy Keynote.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87488" y="5153025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NC 8 2 Energy Keynote.0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82725" y="2471738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NC 8 2 Energy Keynote.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189038" y="1843088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NC 8 2 Energy Keynote.0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82725" y="4500563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6" descr="PPT Background Test.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333625" y="850900"/>
            <a:ext cx="4473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8.P.2/8.L.5: Understanding energy related to the environment and its use in living organisms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74625" y="2470150"/>
            <a:ext cx="2730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8.P.2.1: Explaining environmental implications of energy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42875" y="3627438"/>
            <a:ext cx="2730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Obtaining 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2875" y="4492625"/>
            <a:ext cx="2730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Transforming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2875" y="5310188"/>
            <a:ext cx="2730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Distributing 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200400" y="2454275"/>
            <a:ext cx="2730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8.P.2.2: Explaining implications of depletion of energy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152775" y="3627438"/>
            <a:ext cx="2730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Nonrenewable resources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143250" y="4492625"/>
            <a:ext cx="2730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Renewable resources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111500" y="5310188"/>
            <a:ext cx="2730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Conservation 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238875" y="2470150"/>
            <a:ext cx="2730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8.L.5.1: Summarizing how food provides energy for life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238875" y="3625850"/>
            <a:ext cx="2730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Building materials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238875" y="4492625"/>
            <a:ext cx="2730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Growth and survival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397625" y="5310188"/>
            <a:ext cx="241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Photosynthesis and respiration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NC 8 2 Energy Keynote.0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82725" y="3865563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NC 8 2 Energy Keynote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82725" y="4535488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NC 8 2 Energy Keynote.0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82725" y="2454275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NC 8 2 Energy Keynote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82725" y="3121025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NC 8 2 Energy Keynote.0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535113" y="4094163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NC 8 2 Energy Keynote.0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535113" y="3811588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NC 8 2 Energy Keynote.0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517650" y="2436813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NC 8 2 Energy Keynote.0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NC 8 2 Energy Keynote.0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NC 8 2 Energy Keynote.0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NC 8 2 Energy Keynote.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NC 8 2 Energy Keynote.0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NC 8 2 Energy Keynote.0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NC 8 2 Energy Keynote.0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NC 8 2 Energy Keynote.0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NC 8 2 Energy Keynote.0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NC 8 2 Energy Keynote.0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NC 8 2 Energy Keynote.0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NC 8 2 Energy Keynote.0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NC 8 2 Energy Keynote.0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NC 8 2 Energy Keynote.0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NC 8 2 Energy Keynote.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NC 8 2 Energy Keynote.0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NC 8 2 Energy Keynote.0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NC 8 2 Energy Keynote.0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NC 8 2 Energy Keynote.0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NC 8 2 Energy Keynote.0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NC 8 2 Energy Keynote.0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NC 8 2 Energy Keynote.0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NC 8 2 Energy Keynote.0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NC 8 2 Energy Keynote.0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NC 8 2 Energy Keynote.0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" descr="NC 8 2 Energy Keynote.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750888" y="1250950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770188" y="2112963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19138" y="2998788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24688" y="3889375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06963" y="4740275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17550" y="5630863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NC 8 2 Energy Keynote.0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NC 8 2 Energy Keynote.0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NC 8 2 Energy Keynote.0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NC 8 2 Energy Keynote.0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NC 8 2 Energy Keynote.0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NC 8 2 Energy Keynote.0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NC 8 2 Energy Keynote.0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NC 8 2 Energy Keynote.0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NC 8 2 Energy Keynote.0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NC 8 2 Energy Keynote.0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8" descr="NC 8 2 Energy Keynote.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824413" y="1250950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757488" y="2108200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43463" y="2997200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50863" y="3817938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765425" y="4684713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41875" y="5570538"/>
            <a:ext cx="409575" cy="396875"/>
          </a:xfrm>
          <a:prstGeom prst="ellipse">
            <a:avLst/>
          </a:prstGeom>
          <a:noFill/>
          <a:ln w="50800">
            <a:solidFill>
              <a:srgbClr val="ACF4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NC 8 2 Energy Keynote.0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 descr="NC 8 2 Energy Keynote.06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NC 8 2 Energy Keynote.0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 descr="NC 8 2 Energy Keynote.06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 descr="NC 8 2 Energy Keynote.06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NC 8 2 Energy Keynote.06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NC 8 2 Energy Keynote.06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 descr="NC 8 2 Energy Keynote.06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 descr="NC 8 2 Energy Keynote.06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 descr="NC 8 2 Energy Keynote.0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NC 8 2 Energy Keynote.0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82725" y="2559050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 descr="NC 8 2 Energy Keynote.07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NC 8 2 Energy Keynote.07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 descr="NC 8 2 Energy Keynote.07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 descr="NC 8 2 Energy Keynote.07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 descr="NC 8 2 Energy Keynote.07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NC 8 2 Energy Keynote.07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 descr="NC 8 2 Energy Keynote.07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NC 8 2 Energy Keynote.07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 descr="NC 8 2 Energy Keynote.07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NC 8 2 Energy Keynote.07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NC 8 2 Energy Keynote.0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447800" y="2065338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NC 8 2 Energy Keynote.0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 descr="NC 8 2 Energy Keynote.08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 descr="NC 8 2 Energy Keynote.08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 descr="NC 8 2 Energy Keynote.08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NC 8 2 Energy Keynote.08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 descr="NC 8 2 Energy Keynote.0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 descr="NC 8 2 Energy Keynote.08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 descr="NC 8 2 Energy Keynote.08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 descr="NC 8 2 Energy Keynote.08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 descr="NC 8 2 Energy Keynote.08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NC 8 2 Energy Keynote.0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30338" y="4570413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 descr="NC 8 2 Energy Keynote.09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 descr="NC 8 2 Energy Keynote.09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 descr="NC 8 2 Energy Keynote.09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 descr="NC 8 2 Energy Keynote.09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 descr="NC 8 2 Energy Keynote.09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NC 8 2 Energy Keynote.0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 descr="NC 8 2 Energy Keynote.09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 descr="NC 8 2 Energy Keynote.09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 descr="NC 8 2 Energy Keynote.09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 descr="NC 8 2 Energy Keynote.09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4978</TotalTime>
  <Words>334</Words>
  <Application>Microsoft Office PowerPoint</Application>
  <PresentationFormat>On-screen Show (4:3)</PresentationFormat>
  <Paragraphs>53</Paragraphs>
  <Slides>151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151</vt:i4>
      </vt:variant>
    </vt:vector>
  </HeadingPairs>
  <TitlesOfParts>
    <vt:vector size="15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Rachel</dc:creator>
  <cp:lastModifiedBy>Alison Burroughs</cp:lastModifiedBy>
  <cp:revision>40</cp:revision>
  <dcterms:created xsi:type="dcterms:W3CDTF">2013-08-26T16:29:45Z</dcterms:created>
  <dcterms:modified xsi:type="dcterms:W3CDTF">2017-03-22T14:36:30Z</dcterms:modified>
</cp:coreProperties>
</file>