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8" r:id="rId6"/>
    <p:sldId id="269" r:id="rId7"/>
    <p:sldId id="270" r:id="rId8"/>
    <p:sldId id="27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0000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20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861DAC6-BAE2-49CF-914E-7E974B937566}" type="datetimeFigureOut">
              <a:rPr lang="en-US"/>
              <a:pPr>
                <a:defRPr/>
              </a:pPr>
              <a:t>1/7/2014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0E6FE8-38F2-43A5-878C-CE3C8D1F220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416136-E327-49F7-AF97-7C315E2E23D1}" type="datetimeFigureOut">
              <a:rPr lang="en-US"/>
              <a:pPr>
                <a:defRPr/>
              </a:pPr>
              <a:t>1/7/2014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0A5362-533D-47A1-82F1-6E473ED2622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D34E028-3C5F-4197-B581-55376181FD99}" type="datetimeFigureOut">
              <a:rPr lang="en-US"/>
              <a:pPr>
                <a:defRPr/>
              </a:pPr>
              <a:t>1/7/2014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1CD019-0C87-4ECE-916F-D3F3120714E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EFF4D9-E574-4E29-AC90-5E4337913276}" type="datetimeFigureOut">
              <a:rPr lang="en-US"/>
              <a:pPr>
                <a:defRPr/>
              </a:pPr>
              <a:t>1/7/2014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4FA56D-B720-43D0-8CFB-3226FB2C581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3C63079-0284-4D29-AD12-84E615A69A2E}" type="datetimeFigureOut">
              <a:rPr lang="en-US"/>
              <a:pPr>
                <a:defRPr/>
              </a:pPr>
              <a:t>1/7/2014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AD72ED0-BBF4-41A0-A29D-303257525F4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FA3AFA7-FD44-492E-9446-38B8F12BEA38}" type="datetimeFigureOut">
              <a:rPr lang="en-US"/>
              <a:pPr>
                <a:defRPr/>
              </a:pPr>
              <a:t>1/7/2014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84AB85B-648F-4E81-9EB9-08FA11B8CF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875CD75-69A8-4401-848E-68847470A8C7}" type="datetimeFigureOut">
              <a:rPr lang="en-US"/>
              <a:pPr>
                <a:defRPr/>
              </a:pPr>
              <a:t>1/7/2014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121D44A-991F-45A0-B7DF-F886F1D0942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CD37599-28F1-4AF5-81E2-B6887A8BE18A}" type="datetimeFigureOut">
              <a:rPr lang="en-US"/>
              <a:pPr>
                <a:defRPr/>
              </a:pPr>
              <a:t>1/7/2014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E77A8FC-48ED-4CDC-9D53-189A2F84535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E93697-6260-4E02-A044-0B3ABDEE254D}" type="datetimeFigureOut">
              <a:rPr lang="en-US"/>
              <a:pPr>
                <a:defRPr/>
              </a:pPr>
              <a:t>1/7/2014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A79628D-10D5-42F8-8948-086D2CAA9BD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0420399-0263-4199-8672-05E391B2F6D3}" type="datetimeFigureOut">
              <a:rPr lang="en-US"/>
              <a:pPr>
                <a:defRPr/>
              </a:pPr>
              <a:t>1/7/2014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6CB56F-98F9-4FD9-998D-49E52B3DDC3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10056E-B4B7-45EA-8109-F23CC8CFA876}" type="datetimeFigureOut">
              <a:rPr lang="en-US"/>
              <a:pPr>
                <a:defRPr/>
              </a:pPr>
              <a:t>1/7/2014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01A9277-A02C-494E-B191-04743451B3A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0000"/>
            <a:lum/>
          </a:blip>
          <a:srcRect/>
          <a:stretch>
            <a:fillRect l="-11000" r="-11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28D5624-BB58-4C6A-8F03-F1B23B84E269}" type="datetimeFigureOut">
              <a:rPr lang="en-US"/>
              <a:pPr>
                <a:defRPr/>
              </a:pPr>
              <a:t>1/7/2014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69026BC-0992-41B6-A0A8-FA5586596B2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ecctv.org/video/?p=104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ecctv.org/video/?p=104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ubtitle 2"/>
          <p:cNvSpPr>
            <a:spLocks noGrp="1"/>
          </p:cNvSpPr>
          <p:nvPr>
            <p:ph type="subTitle" idx="1"/>
          </p:nvPr>
        </p:nvSpPr>
        <p:spPr>
          <a:xfrm>
            <a:off x="4343400" y="5410200"/>
            <a:ext cx="4267200" cy="1447800"/>
          </a:xfrm>
        </p:spPr>
        <p:txBody>
          <a:bodyPr/>
          <a:lstStyle/>
          <a:p>
            <a:pPr eaLnBrk="1" hangingPunct="1">
              <a:lnSpc>
                <a:spcPct val="80000"/>
              </a:lnSpc>
            </a:pPr>
            <a:r>
              <a:rPr lang="en-US" b="1" smtClean="0">
                <a:solidFill>
                  <a:srgbClr val="CC9900"/>
                </a:solidFill>
              </a:rPr>
              <a:t>Carolyn Maull McKinstry </a:t>
            </a:r>
          </a:p>
          <a:p>
            <a:pPr eaLnBrk="1" hangingPunct="1">
              <a:lnSpc>
                <a:spcPct val="80000"/>
              </a:lnSpc>
            </a:pPr>
            <a:r>
              <a:rPr lang="en-US" b="1" smtClean="0">
                <a:solidFill>
                  <a:srgbClr val="CC9900"/>
                </a:solidFill>
              </a:rPr>
              <a:t>Video Presentation</a:t>
            </a:r>
            <a:r>
              <a:rPr lang="en-US" sz="2400" b="1" smtClean="0">
                <a:solidFill>
                  <a:srgbClr val="FF0066"/>
                </a:solidFill>
              </a:rPr>
              <a:t> </a:t>
            </a:r>
          </a:p>
        </p:txBody>
      </p:sp>
      <p:pic>
        <p:nvPicPr>
          <p:cNvPr id="2053" name="Picture 9" descr="http://www.blackchristianbookcompany.com/bcbc/media/catalog/product/cache/1/image/9df78eab33525d08d6e5fb8d27136e95/w/h/whiletheworldwatchedcover.jpg">
            <a:hlinkClick r:id="rId2"/>
          </p:cNvPr>
          <p:cNvPicPr>
            <a:picLocks noChangeAspect="1" noChangeArrowheads="1"/>
          </p:cNvPicPr>
          <p:nvPr/>
        </p:nvPicPr>
        <p:blipFill>
          <a:blip r:embed="rId3" cstate="print"/>
          <a:srcRect/>
          <a:stretch>
            <a:fillRect/>
          </a:stretch>
        </p:blipFill>
        <p:spPr bwMode="auto">
          <a:xfrm>
            <a:off x="3733800" y="304800"/>
            <a:ext cx="5181600" cy="4833938"/>
          </a:xfrm>
          <a:prstGeom prst="rect">
            <a:avLst/>
          </a:prstGeom>
          <a:noFill/>
          <a:ln w="9525">
            <a:noFill/>
            <a:miter lim="800000"/>
            <a:headEnd/>
            <a:tailEnd/>
          </a:ln>
        </p:spPr>
      </p:pic>
      <p:sp>
        <p:nvSpPr>
          <p:cNvPr id="2054" name="Text Box 6"/>
          <p:cNvSpPr txBox="1">
            <a:spLocks noChangeArrowheads="1"/>
          </p:cNvSpPr>
          <p:nvPr/>
        </p:nvSpPr>
        <p:spPr bwMode="auto">
          <a:xfrm>
            <a:off x="685800" y="3962400"/>
            <a:ext cx="1920875" cy="366713"/>
          </a:xfrm>
          <a:prstGeom prst="rect">
            <a:avLst/>
          </a:prstGeom>
          <a:noFill/>
          <a:ln w="9525">
            <a:noFill/>
            <a:miter lim="800000"/>
            <a:headEnd/>
            <a:tailEnd/>
          </a:ln>
          <a:effectLst/>
        </p:spPr>
        <p:txBody>
          <a:bodyPr>
            <a:spAutoFit/>
          </a:bodyPr>
          <a:lstStyle/>
          <a:p>
            <a:endParaRPr lang="en-US"/>
          </a:p>
        </p:txBody>
      </p:sp>
      <p:sp>
        <p:nvSpPr>
          <p:cNvPr id="2055" name="Text Box 7"/>
          <p:cNvSpPr txBox="1">
            <a:spLocks noChangeArrowheads="1"/>
          </p:cNvSpPr>
          <p:nvPr/>
        </p:nvSpPr>
        <p:spPr bwMode="auto">
          <a:xfrm>
            <a:off x="304800" y="228600"/>
            <a:ext cx="3124200" cy="5870575"/>
          </a:xfrm>
          <a:prstGeom prst="rect">
            <a:avLst/>
          </a:prstGeom>
          <a:noFill/>
          <a:ln w="9525">
            <a:noFill/>
            <a:miter lim="800000"/>
            <a:headEnd/>
            <a:tailEnd/>
          </a:ln>
          <a:effectLst/>
        </p:spPr>
        <p:txBody>
          <a:bodyPr>
            <a:spAutoFit/>
          </a:bodyPr>
          <a:lstStyle/>
          <a:p>
            <a:r>
              <a:rPr lang="en-US" sz="1400" b="1">
                <a:solidFill>
                  <a:srgbClr val="CC9900"/>
                </a:solidFill>
              </a:rPr>
              <a:t>ELACC7RI3: Analyze the interactions between individuals, events, and ideas in a text (e.g., how ideas influence individuals or events, or how individuals influence ideas or events). </a:t>
            </a:r>
          </a:p>
          <a:p>
            <a:endParaRPr lang="en-US" sz="1400" b="1">
              <a:solidFill>
                <a:srgbClr val="CC9900"/>
              </a:solidFill>
            </a:endParaRPr>
          </a:p>
          <a:p>
            <a:r>
              <a:rPr lang="en-US" sz="1400" b="1">
                <a:solidFill>
                  <a:srgbClr val="CC9900"/>
                </a:solidFill>
              </a:rPr>
              <a:t>ELACC7SL2: Analyze the main ideas and supporting details presented in diverse media and formats (e.g., visually, quantitatively, orally) and explain how the ideas clarify a topic, text, or issue under study. </a:t>
            </a:r>
          </a:p>
          <a:p>
            <a:endParaRPr lang="en-US" sz="1400" b="1">
              <a:solidFill>
                <a:srgbClr val="CC9900"/>
              </a:solidFill>
            </a:endParaRPr>
          </a:p>
          <a:p>
            <a:r>
              <a:rPr lang="en-US" sz="1400" b="1">
                <a:solidFill>
                  <a:srgbClr val="CC9900"/>
                </a:solidFill>
              </a:rPr>
              <a:t>ELACC7SL1: Engage effectively in a range of collaborative discussions (one-on-one, in groups, and teacher-led) with diverse partners on grade 7 topics, texts, and issues, building on others’ ideas and expressing their own clearly.</a:t>
            </a:r>
            <a:r>
              <a:rPr lang="en-US" b="1"/>
              <a:t> 	</a:t>
            </a:r>
          </a:p>
          <a:p>
            <a:r>
              <a:rPr lang="en-US" b="1"/>
              <a:t>	</a:t>
            </a:r>
          </a:p>
          <a:p>
            <a:pPr algn="ctr"/>
            <a:r>
              <a:rPr lang="en-US"/>
              <a:t>	</a:t>
            </a:r>
          </a:p>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1295400"/>
            <a:ext cx="4267200" cy="1143000"/>
          </a:xfrm>
        </p:spPr>
        <p:txBody>
          <a:bodyPr/>
          <a:lstStyle/>
          <a:p>
            <a:pPr eaLnBrk="1" hangingPunct="1"/>
            <a:r>
              <a:rPr lang="en-US" b="1" smtClean="0">
                <a:solidFill>
                  <a:srgbClr val="CC9900"/>
                </a:solidFill>
              </a:rPr>
              <a:t>TASKS</a:t>
            </a:r>
            <a:r>
              <a:rPr lang="en-US" b="1" smtClean="0">
                <a:solidFill>
                  <a:srgbClr val="FF0066"/>
                </a:solidFill>
              </a:rPr>
              <a:t> </a:t>
            </a:r>
          </a:p>
        </p:txBody>
      </p:sp>
      <p:sp>
        <p:nvSpPr>
          <p:cNvPr id="15363" name="Content Placeholder 2"/>
          <p:cNvSpPr>
            <a:spLocks noGrp="1"/>
          </p:cNvSpPr>
          <p:nvPr>
            <p:ph idx="1"/>
          </p:nvPr>
        </p:nvSpPr>
        <p:spPr>
          <a:xfrm>
            <a:off x="914400" y="4267200"/>
            <a:ext cx="8229600" cy="1752600"/>
          </a:xfrm>
        </p:spPr>
        <p:txBody>
          <a:bodyPr/>
          <a:lstStyle/>
          <a:p>
            <a:pPr eaLnBrk="1" hangingPunct="1">
              <a:buFont typeface="Arial" charset="0"/>
              <a:buNone/>
            </a:pPr>
            <a:r>
              <a:rPr lang="en-US" sz="3600" b="1" smtClean="0">
                <a:solidFill>
                  <a:srgbClr val="CC9900"/>
                </a:solidFill>
              </a:rPr>
              <a:t> 1. </a:t>
            </a:r>
            <a:r>
              <a:rPr lang="en-US" sz="2800" b="1" smtClean="0">
                <a:solidFill>
                  <a:srgbClr val="CC9900"/>
                </a:solidFill>
              </a:rPr>
              <a:t>View the video and be prepared to discuss the questions that follow. </a:t>
            </a:r>
          </a:p>
          <a:p>
            <a:pPr eaLnBrk="1" hangingPunct="1">
              <a:buFont typeface="Arial" charset="0"/>
              <a:buNone/>
            </a:pPr>
            <a:r>
              <a:rPr lang="en-US" sz="2800" b="1" smtClean="0">
                <a:solidFill>
                  <a:srgbClr val="CC9900"/>
                </a:solidFill>
              </a:rPr>
              <a:t>   2. Record your responses on the activity sheet provided by your teacher.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z="4000" b="1" smtClean="0">
                <a:solidFill>
                  <a:srgbClr val="CC9900"/>
                </a:solidFill>
              </a:rPr>
              <a:t>Carolyn McKinstry Presentation</a:t>
            </a:r>
          </a:p>
        </p:txBody>
      </p:sp>
      <p:pic>
        <p:nvPicPr>
          <p:cNvPr id="16387" name="Picture 9" descr="http://www.blackchristianbookcompany.com/bcbc/media/catalog/product/cache/1/image/9df78eab33525d08d6e5fb8d27136e95/w/h/whiletheworldwatchedcover.jpg">
            <a:hlinkClick r:id="rId2"/>
          </p:cNvPr>
          <p:cNvPicPr>
            <a:picLocks noChangeAspect="1" noChangeArrowheads="1"/>
          </p:cNvPicPr>
          <p:nvPr/>
        </p:nvPicPr>
        <p:blipFill>
          <a:blip r:embed="rId3" cstate="print"/>
          <a:srcRect/>
          <a:stretch>
            <a:fillRect/>
          </a:stretch>
        </p:blipFill>
        <p:spPr bwMode="auto">
          <a:xfrm>
            <a:off x="2743200" y="1371600"/>
            <a:ext cx="3200400" cy="4833938"/>
          </a:xfrm>
          <a:prstGeom prst="rect">
            <a:avLst/>
          </a:prstGeom>
          <a:noFill/>
          <a:ln w="9525">
            <a:noFill/>
            <a:miter lim="800000"/>
            <a:headEnd/>
            <a:tailEnd/>
          </a:ln>
        </p:spPr>
      </p:pic>
      <p:sp>
        <p:nvSpPr>
          <p:cNvPr id="16388" name="TextBox 6"/>
          <p:cNvSpPr txBox="1">
            <a:spLocks noChangeArrowheads="1"/>
          </p:cNvSpPr>
          <p:nvPr/>
        </p:nvSpPr>
        <p:spPr bwMode="auto">
          <a:xfrm>
            <a:off x="533400" y="6324600"/>
            <a:ext cx="8229600" cy="641350"/>
          </a:xfrm>
          <a:prstGeom prst="rect">
            <a:avLst/>
          </a:prstGeom>
          <a:noFill/>
          <a:ln w="9525">
            <a:noFill/>
            <a:miter lim="800000"/>
            <a:headEnd/>
            <a:tailEnd/>
          </a:ln>
        </p:spPr>
        <p:txBody>
          <a:bodyPr>
            <a:spAutoFit/>
          </a:bodyPr>
          <a:lstStyle/>
          <a:p>
            <a:pPr algn="ctr"/>
            <a:r>
              <a:rPr lang="en-US" b="1">
                <a:solidFill>
                  <a:srgbClr val="FF0066"/>
                </a:solidFill>
              </a:rPr>
              <a:t>*Clicking on the book hyperlinks to Carolyn McKinstry on-line presentation.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solidFill>
                  <a:srgbClr val="CC9900"/>
                </a:solidFill>
              </a:rPr>
              <a:t>Discussion Questions</a:t>
            </a:r>
          </a:p>
        </p:txBody>
      </p:sp>
      <p:sp>
        <p:nvSpPr>
          <p:cNvPr id="3" name="Content Placeholder 2"/>
          <p:cNvSpPr>
            <a:spLocks noGrp="1"/>
          </p:cNvSpPr>
          <p:nvPr>
            <p:ph idx="1"/>
          </p:nvPr>
        </p:nvSpPr>
        <p:spPr>
          <a:xfrm>
            <a:off x="457200" y="1371600"/>
            <a:ext cx="8229600" cy="4754563"/>
          </a:xfrm>
        </p:spPr>
        <p:txBody>
          <a:bodyPr/>
          <a:lstStyle/>
          <a:p>
            <a:pPr marL="457200" indent="-457200">
              <a:buFont typeface="Calibri" pitchFamily="34" charset="0"/>
              <a:buAutoNum type="arabicPeriod"/>
            </a:pPr>
            <a:r>
              <a:rPr lang="en-US" sz="2400" smtClean="0">
                <a:solidFill>
                  <a:srgbClr val="CC9900"/>
                </a:solidFill>
              </a:rPr>
              <a:t>How does Mrs. McKinstry describe life in Birmingham, Alabama during the 1950’s and 1960’s?  List two or three examples of discrimination that African-Americans faced in Alabama during this time.</a:t>
            </a:r>
          </a:p>
          <a:p>
            <a:pPr marL="457200" indent="-457200">
              <a:buFont typeface="Calibri" pitchFamily="34" charset="0"/>
              <a:buAutoNum type="arabicPeriod"/>
            </a:pPr>
            <a:r>
              <a:rPr lang="en-US" sz="2400" smtClean="0">
                <a:solidFill>
                  <a:srgbClr val="CC9900"/>
                </a:solidFill>
              </a:rPr>
              <a:t>Identify the significance of the 16</a:t>
            </a:r>
            <a:r>
              <a:rPr lang="en-US" sz="2400" baseline="30000" smtClean="0">
                <a:solidFill>
                  <a:srgbClr val="CC9900"/>
                </a:solidFill>
              </a:rPr>
              <a:t>th</a:t>
            </a:r>
            <a:r>
              <a:rPr lang="en-US" sz="2400" smtClean="0">
                <a:solidFill>
                  <a:srgbClr val="CC9900"/>
                </a:solidFill>
              </a:rPr>
              <a:t> Street Baptist Church to the African-American community in Birmingham, Alabama before and during the Civil Rights Movement as described by Mrs. McKinstry.</a:t>
            </a:r>
          </a:p>
          <a:p>
            <a:pPr marL="457200" indent="-457200">
              <a:buFont typeface="Calibri" pitchFamily="34" charset="0"/>
              <a:buAutoNum type="arabicPeriod"/>
            </a:pPr>
            <a:r>
              <a:rPr lang="en-US" sz="2400" smtClean="0">
                <a:solidFill>
                  <a:srgbClr val="CC9900"/>
                </a:solidFill>
              </a:rPr>
              <a:t>How did Mrs. McKinstry’s parents attempt to protect her from segregation and violence in Birmingham during her childhood?</a:t>
            </a:r>
          </a:p>
          <a:p>
            <a:pPr marL="457200" indent="-457200">
              <a:buFont typeface="Arial" charset="0"/>
              <a:buNone/>
            </a:pPr>
            <a:endParaRPr lang="en-US" smtClean="0">
              <a:solidFill>
                <a:srgbClr val="CC99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8229600" cy="792162"/>
          </a:xfrm>
        </p:spPr>
        <p:txBody>
          <a:bodyPr/>
          <a:lstStyle/>
          <a:p>
            <a:r>
              <a:rPr lang="en-US" sz="4000" smtClean="0">
                <a:solidFill>
                  <a:srgbClr val="CC9900"/>
                </a:solidFill>
              </a:rPr>
              <a:t>Discussion Questions</a:t>
            </a:r>
          </a:p>
        </p:txBody>
      </p:sp>
      <p:sp>
        <p:nvSpPr>
          <p:cNvPr id="3" name="Content Placeholder 2"/>
          <p:cNvSpPr>
            <a:spLocks noGrp="1"/>
          </p:cNvSpPr>
          <p:nvPr>
            <p:ph idx="1"/>
          </p:nvPr>
        </p:nvSpPr>
        <p:spPr>
          <a:xfrm>
            <a:off x="457200" y="990600"/>
            <a:ext cx="8229600" cy="5135563"/>
          </a:xfrm>
        </p:spPr>
        <p:txBody>
          <a:bodyPr/>
          <a:lstStyle/>
          <a:p>
            <a:pPr marL="457200" indent="-457200">
              <a:buFont typeface="Arial" charset="0"/>
              <a:buNone/>
            </a:pPr>
            <a:r>
              <a:rPr lang="en-US" sz="2200" smtClean="0">
                <a:solidFill>
                  <a:srgbClr val="CC9900"/>
                </a:solidFill>
              </a:rPr>
              <a:t>4.</a:t>
            </a:r>
            <a:r>
              <a:rPr lang="en-US" sz="2200" smtClean="0"/>
              <a:t>    </a:t>
            </a:r>
            <a:r>
              <a:rPr lang="en-US" sz="2200" b="1" smtClean="0">
                <a:solidFill>
                  <a:srgbClr val="CC9900"/>
                </a:solidFill>
              </a:rPr>
              <a:t>Mrs. McKinstry discusses Dr. King’s speech at the 16</a:t>
            </a:r>
            <a:r>
              <a:rPr lang="en-US" sz="2200" b="1" baseline="30000" smtClean="0">
                <a:solidFill>
                  <a:srgbClr val="CC9900"/>
                </a:solidFill>
              </a:rPr>
              <a:t>th</a:t>
            </a:r>
            <a:r>
              <a:rPr lang="en-US" sz="2200" b="1" smtClean="0">
                <a:solidFill>
                  <a:srgbClr val="CC9900"/>
                </a:solidFill>
              </a:rPr>
              <a:t> Street Baptist Church, what effect did his speech have on her?  Why was non-violence important?  What did Dr. King want to change about Birmingham?</a:t>
            </a:r>
          </a:p>
          <a:p>
            <a:pPr marL="457200" indent="-457200">
              <a:buFont typeface="Arial" charset="0"/>
              <a:buNone/>
            </a:pPr>
            <a:r>
              <a:rPr lang="en-US" sz="2200" b="1" smtClean="0">
                <a:solidFill>
                  <a:srgbClr val="CC9900"/>
                </a:solidFill>
              </a:rPr>
              <a:t>5.   Mrs. McKinstry discusses two specific experiences with segregation – her grandmother in the hospital and her exclusion from the national spelling bee, reflect on her experiences.  Have you ever experienced discrimination based on something beyond your control – age, race, religion or gender? Please describe your experience below.</a:t>
            </a:r>
          </a:p>
          <a:p>
            <a:pPr marL="457200" indent="-457200">
              <a:buFont typeface="Arial" charset="0"/>
              <a:buNone/>
            </a:pPr>
            <a:r>
              <a:rPr lang="en-US" sz="2200" b="1" smtClean="0">
                <a:solidFill>
                  <a:srgbClr val="CC9900"/>
                </a:solidFill>
              </a:rPr>
              <a:t>6.  Mrs. McKinstry decides to march with other children and students in Birmingham, Alabama in August of 1963.  Why does she decide to march?  Why was Dr. Martin Luther King Jr. hesitant about the children participating in the march?   Identify two reasons why Reverend Shuttlesworth wanted to use the children/students.</a:t>
            </a:r>
          </a:p>
          <a:p>
            <a:pPr marL="457200" indent="-457200">
              <a:buFont typeface="Arial" charset="0"/>
              <a:buNone/>
            </a:pPr>
            <a:r>
              <a:rPr lang="en-US" sz="2200" b="1" smtClean="0">
                <a:solidFill>
                  <a:srgbClr val="CC9900"/>
                </a:solidFill>
              </a:rPr>
              <a:t> </a:t>
            </a:r>
          </a:p>
          <a:p>
            <a:pPr marL="457200" indent="-457200"/>
            <a:endParaRPr lang="en-US" sz="2200" b="1" smtClean="0">
              <a:solidFill>
                <a:srgbClr val="CC9900"/>
              </a:solidFill>
            </a:endParaRPr>
          </a:p>
          <a:p>
            <a:pPr marL="457200" indent="-457200"/>
            <a:endParaRPr lang="en-US" sz="2200" b="1" smtClean="0">
              <a:solidFill>
                <a:srgbClr val="CC99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92D05D4CD19241AD1B17D6879EB2CC" ma:contentTypeVersion="0" ma:contentTypeDescription="Create a new document." ma:contentTypeScope="" ma:versionID="a0abbd5ce28bcbccd22e070f244480fb">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14A791E-A9DF-414F-B5AA-1963D359B5FD}">
  <ds:schemaRefs>
    <ds:schemaRef ds:uri="http://purl.org/dc/terms/"/>
    <ds:schemaRef ds:uri="http://schemas.openxmlformats.org/package/2006/metadata/core-properties"/>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B87328CA-76B9-43B2-8416-883C73070395}">
  <ds:schemaRefs>
    <ds:schemaRef ds:uri="http://schemas.microsoft.com/sharepoint/v3/contenttype/forms"/>
  </ds:schemaRefs>
</ds:datastoreItem>
</file>

<file path=customXml/itemProps3.xml><?xml version="1.0" encoding="utf-8"?>
<ds:datastoreItem xmlns:ds="http://schemas.openxmlformats.org/officeDocument/2006/customXml" ds:itemID="{E30A9791-320D-4A8E-8A1E-04988F37AF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525</TotalTime>
  <Words>414</Words>
  <Application>Microsoft Office PowerPoint</Application>
  <PresentationFormat>On-screen Show (4:3)</PresentationFormat>
  <Paragraphs>23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TASKS </vt:lpstr>
      <vt:lpstr>Carolyn McKinstry Presentation</vt:lpstr>
      <vt:lpstr>Discussion Questions</vt:lpstr>
      <vt:lpstr>Discussion Questions</vt:lpstr>
    </vt:vector>
  </TitlesOfParts>
  <Company>Ellk Grove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“While The World Watched”</dc:title>
  <dc:creator>EGUSD</dc:creator>
  <cp:lastModifiedBy>April Corbett</cp:lastModifiedBy>
  <cp:revision>50</cp:revision>
  <dcterms:created xsi:type="dcterms:W3CDTF">2011-05-11T15:31:09Z</dcterms:created>
  <dcterms:modified xsi:type="dcterms:W3CDTF">2014-01-07T14:50:18Z</dcterms:modified>
</cp:coreProperties>
</file>